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oto Serif Display" charset="1" panose="02020502080505020204"/>
      <p:regular r:id="rId14"/>
    </p:embeddedFont>
    <p:embeddedFont>
      <p:font typeface="Noto Serif Display Bold" charset="1" panose="02020802080505020204"/>
      <p:regular r:id="rId15"/>
    </p:embeddedFont>
    <p:embeddedFont>
      <p:font typeface="Noto Serif Display Italics" charset="1" panose="02020502080505090204"/>
      <p:regular r:id="rId16"/>
    </p:embeddedFont>
    <p:embeddedFont>
      <p:font typeface="Noto Serif Display Bold Italics" charset="1" panose="02020802080505090204"/>
      <p:regular r:id="rId17"/>
    </p:embeddedFont>
    <p:embeddedFont>
      <p:font typeface="Noto Serif Display Thin" charset="1" panose="02020202080505020204"/>
      <p:regular r:id="rId18"/>
    </p:embeddedFont>
    <p:embeddedFont>
      <p:font typeface="Noto Serif Display Thin Italics" charset="1" panose="02020202080505090204"/>
      <p:regular r:id="rId19"/>
    </p:embeddedFont>
    <p:embeddedFont>
      <p:font typeface="Noto Serif Display Extra-Light" charset="1" panose="02020302080505020204"/>
      <p:regular r:id="rId20"/>
    </p:embeddedFont>
    <p:embeddedFont>
      <p:font typeface="Noto Serif Display Extra-Light Italics" charset="1" panose="02020302080505090204"/>
      <p:regular r:id="rId21"/>
    </p:embeddedFont>
    <p:embeddedFont>
      <p:font typeface="Noto Serif Display Light" charset="1" panose="02020402080505020204"/>
      <p:regular r:id="rId22"/>
    </p:embeddedFont>
    <p:embeddedFont>
      <p:font typeface="Noto Serif Display Light Italics" charset="1" panose="02020402080505090204"/>
      <p:regular r:id="rId23"/>
    </p:embeddedFont>
    <p:embeddedFont>
      <p:font typeface="Noto Serif Display Medium" charset="1" panose="02020602080505020204"/>
      <p:regular r:id="rId24"/>
    </p:embeddedFont>
    <p:embeddedFont>
      <p:font typeface="Noto Serif Display Medium Italics" charset="1" panose="02020602080505090204"/>
      <p:regular r:id="rId25"/>
    </p:embeddedFont>
    <p:embeddedFont>
      <p:font typeface="Noto Serif Display Semi-Bold" charset="1" panose="02020702080505020204"/>
      <p:regular r:id="rId26"/>
    </p:embeddedFont>
    <p:embeddedFont>
      <p:font typeface="Noto Serif Display Semi-Bold Italics" charset="1" panose="02020702080505090204"/>
      <p:regular r:id="rId27"/>
    </p:embeddedFont>
    <p:embeddedFont>
      <p:font typeface="Noto Serif Display Ultra-Bold" charset="1" panose="02020902080505020204"/>
      <p:regular r:id="rId28"/>
    </p:embeddedFont>
    <p:embeddedFont>
      <p:font typeface="Noto Serif Display Ultra-Bold Italics" charset="1" panose="02020902080505090204"/>
      <p:regular r:id="rId29"/>
    </p:embeddedFont>
    <p:embeddedFont>
      <p:font typeface="Noto Serif Display Heavy" charset="1" panose="02020A02080505020204"/>
      <p:regular r:id="rId30"/>
    </p:embeddedFont>
    <p:embeddedFont>
      <p:font typeface="Noto Serif Display Heavy Italics" charset="1" panose="02020A02080505090204"/>
      <p:regular r:id="rId31"/>
    </p:embeddedFont>
    <p:embeddedFont>
      <p:font typeface="Open Sauce" charset="1" panose="00000500000000000000"/>
      <p:regular r:id="rId32"/>
    </p:embeddedFont>
    <p:embeddedFont>
      <p:font typeface="Open Sauce Bold" charset="1" panose="00000800000000000000"/>
      <p:regular r:id="rId33"/>
    </p:embeddedFont>
    <p:embeddedFont>
      <p:font typeface="Open Sauce Italics" charset="1" panose="00000500000000000000"/>
      <p:regular r:id="rId34"/>
    </p:embeddedFont>
    <p:embeddedFont>
      <p:font typeface="Open Sauce Bold Italics" charset="1" panose="00000800000000000000"/>
      <p:regular r:id="rId35"/>
    </p:embeddedFont>
    <p:embeddedFont>
      <p:font typeface="Open Sauce Light" charset="1" panose="00000400000000000000"/>
      <p:regular r:id="rId36"/>
    </p:embeddedFont>
    <p:embeddedFont>
      <p:font typeface="Open Sauce Light Italics" charset="1" panose="00000400000000000000"/>
      <p:regular r:id="rId37"/>
    </p:embeddedFont>
    <p:embeddedFont>
      <p:font typeface="Open Sauce Medium" charset="1" panose="00000600000000000000"/>
      <p:regular r:id="rId38"/>
    </p:embeddedFont>
    <p:embeddedFont>
      <p:font typeface="Open Sauce Medium Italics" charset="1" panose="00000600000000000000"/>
      <p:regular r:id="rId39"/>
    </p:embeddedFont>
    <p:embeddedFont>
      <p:font typeface="Open Sauce Semi-Bold" charset="1" panose="00000700000000000000"/>
      <p:regular r:id="rId40"/>
    </p:embeddedFont>
    <p:embeddedFont>
      <p:font typeface="Open Sauce Semi-Bold Italics" charset="1" panose="00000700000000000000"/>
      <p:regular r:id="rId41"/>
    </p:embeddedFont>
    <p:embeddedFont>
      <p:font typeface="Open Sauce Heavy" charset="1" panose="00000A00000000000000"/>
      <p:regular r:id="rId42"/>
    </p:embeddedFont>
    <p:embeddedFont>
      <p:font typeface="Open Sauce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63" Target="slides/slide20.xml" Type="http://schemas.openxmlformats.org/officeDocument/2006/relationships/slide"/><Relationship Id="rId64"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264288" y="5672342"/>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82617" y="-493234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39178" y="2683007"/>
            <a:ext cx="13409644" cy="5270058"/>
            <a:chOff x="0" y="0"/>
            <a:chExt cx="2589620" cy="1017734"/>
          </a:xfrm>
        </p:grpSpPr>
        <p:sp>
          <p:nvSpPr>
            <p:cNvPr name="Freeform 6" id="6"/>
            <p:cNvSpPr/>
            <p:nvPr/>
          </p:nvSpPr>
          <p:spPr>
            <a:xfrm flipH="false" flipV="false" rot="0">
              <a:off x="0" y="0"/>
              <a:ext cx="2589620" cy="1017734"/>
            </a:xfrm>
            <a:custGeom>
              <a:avLst/>
              <a:gdLst/>
              <a:ahLst/>
              <a:cxnLst/>
              <a:rect r="r" b="b" t="t" l="l"/>
              <a:pathLst>
                <a:path h="1017734" w="2589620">
                  <a:moveTo>
                    <a:pt x="0" y="0"/>
                  </a:moveTo>
                  <a:lnTo>
                    <a:pt x="2589620" y="0"/>
                  </a:lnTo>
                  <a:lnTo>
                    <a:pt x="2589620" y="1017734"/>
                  </a:lnTo>
                  <a:lnTo>
                    <a:pt x="0" y="1017734"/>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525062" y="5194211"/>
            <a:ext cx="13064619" cy="2545458"/>
          </a:xfrm>
          <a:prstGeom prst="rect">
            <a:avLst/>
          </a:prstGeom>
        </p:spPr>
        <p:txBody>
          <a:bodyPr anchor="t" rtlCol="false" tIns="0" lIns="0" bIns="0" rIns="0">
            <a:spAutoFit/>
          </a:bodyPr>
          <a:lstStyle/>
          <a:p>
            <a:pPr algn="ctr">
              <a:lnSpc>
                <a:spcPts val="10212"/>
              </a:lnSpc>
            </a:pPr>
            <a:r>
              <a:rPr lang="en-US" sz="7400" spc="725">
                <a:solidFill>
                  <a:srgbClr val="231F20"/>
                </a:solidFill>
                <a:latin typeface="Oswald"/>
              </a:rPr>
              <a:t>XÂY DỰNG HỆ THỐNG NHẬN DẠNG TIỀN VIỆT NAM</a:t>
            </a:r>
          </a:p>
        </p:txBody>
      </p:sp>
      <p:sp>
        <p:nvSpPr>
          <p:cNvPr name="TextBox 9" id="9"/>
          <p:cNvSpPr txBox="true"/>
          <p:nvPr/>
        </p:nvSpPr>
        <p:spPr>
          <a:xfrm rot="0">
            <a:off x="2352550" y="3438109"/>
            <a:ext cx="13409644" cy="1090488"/>
          </a:xfrm>
          <a:prstGeom prst="rect">
            <a:avLst/>
          </a:prstGeom>
        </p:spPr>
        <p:txBody>
          <a:bodyPr anchor="t" rtlCol="false" tIns="0" lIns="0" bIns="0" rIns="0">
            <a:spAutoFit/>
          </a:bodyPr>
          <a:lstStyle/>
          <a:p>
            <a:pPr algn="ctr">
              <a:lnSpc>
                <a:spcPts val="8920"/>
              </a:lnSpc>
            </a:pPr>
            <a:r>
              <a:rPr lang="en-US" sz="6463" spc="633">
                <a:solidFill>
                  <a:srgbClr val="231F20"/>
                </a:solidFill>
                <a:latin typeface="Oswald Bold"/>
              </a:rPr>
              <a:t>ĐỒ ÁN CƠ SỞ TRÍ TUỆ NHÂN TẠO</a:t>
            </a:r>
          </a:p>
        </p:txBody>
      </p:sp>
      <p:sp>
        <p:nvSpPr>
          <p:cNvPr name="TextBox 10" id="10"/>
          <p:cNvSpPr txBox="true"/>
          <p:nvPr/>
        </p:nvSpPr>
        <p:spPr>
          <a:xfrm rot="0">
            <a:off x="13204356" y="807751"/>
            <a:ext cx="4054944" cy="631757"/>
          </a:xfrm>
          <a:prstGeom prst="rect">
            <a:avLst/>
          </a:prstGeom>
        </p:spPr>
        <p:txBody>
          <a:bodyPr anchor="t" rtlCol="false" tIns="0" lIns="0" bIns="0" rIns="0">
            <a:spAutoFit/>
          </a:bodyPr>
          <a:lstStyle/>
          <a:p>
            <a:pPr algn="ctr" marL="0" indent="0" lvl="0">
              <a:lnSpc>
                <a:spcPts val="5204"/>
              </a:lnSpc>
              <a:spcBef>
                <a:spcPct val="0"/>
              </a:spcBef>
            </a:pPr>
            <a:r>
              <a:rPr lang="en-US" sz="3771" spc="369">
                <a:solidFill>
                  <a:srgbClr val="231F20"/>
                </a:solidFill>
                <a:latin typeface="Montserrat Classic Bold"/>
              </a:rPr>
              <a:t>NTTU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5380990"/>
          </a:xfrm>
          <a:prstGeom prst="rect">
            <a:avLst/>
          </a:prstGeom>
        </p:spPr>
        <p:txBody>
          <a:bodyPr anchor="t" rtlCol="false" tIns="0" lIns="0" bIns="0" rIns="0">
            <a:spAutoFit/>
          </a:bodyPr>
          <a:lstStyle/>
          <a:p>
            <a:pPr>
              <a:lnSpc>
                <a:spcPts val="4759"/>
              </a:lnSpc>
            </a:pPr>
            <a:r>
              <a:rPr lang="en-US" sz="3399">
                <a:solidFill>
                  <a:srgbClr val="000000"/>
                </a:solidFill>
                <a:latin typeface="Oswald"/>
              </a:rPr>
              <a:t>Trong quá trình chúng ta train model, thử nghiệm model thì sẽ phải chạy chương trình rất nhiều lần để debug, sửa lỗi… Như vậy mà mỗi lần chạy lại phải tìm hết file và thư mục trên thì sẽ khá lâu nên chúng ta sẽ đọc 1 lần và thực hiện:</a:t>
            </a:r>
          </a:p>
          <a:p>
            <a:pPr>
              <a:lnSpc>
                <a:spcPts val="4759"/>
              </a:lnSpc>
            </a:pPr>
          </a:p>
          <a:p>
            <a:pPr>
              <a:lnSpc>
                <a:spcPts val="4759"/>
              </a:lnSpc>
            </a:pPr>
            <a:r>
              <a:rPr lang="en-US" sz="3399">
                <a:solidFill>
                  <a:srgbClr val="000000"/>
                </a:solidFill>
                <a:latin typeface="Oswald"/>
              </a:rPr>
              <a:t> - Convert nhãn (là cái mớ 00000,10000,20000….) thành one-hot</a:t>
            </a:r>
          </a:p>
          <a:p>
            <a:pPr>
              <a:lnSpc>
                <a:spcPts val="4759"/>
              </a:lnSpc>
            </a:pPr>
            <a:r>
              <a:rPr lang="en-US" sz="3399">
                <a:solidFill>
                  <a:srgbClr val="000000"/>
                </a:solidFill>
                <a:latin typeface="Oswald"/>
              </a:rPr>
              <a:t> - Resize ảnh về 128×128</a:t>
            </a:r>
          </a:p>
          <a:p>
            <a:pPr>
              <a:lnSpc>
                <a:spcPts val="4759"/>
              </a:lnSpc>
            </a:pPr>
          </a:p>
          <a:p>
            <a:pPr>
              <a:lnSpc>
                <a:spcPts val="4759"/>
              </a:lnSpc>
            </a:pPr>
          </a:p>
          <a:p>
            <a:pPr>
              <a:lnSpc>
                <a:spcPts val="4759"/>
              </a:lnSpc>
            </a:pPr>
          </a:p>
        </p:txBody>
      </p:sp>
      <p:sp>
        <p:nvSpPr>
          <p:cNvPr name="Freeform 9" id="9"/>
          <p:cNvSpPr/>
          <p:nvPr/>
        </p:nvSpPr>
        <p:spPr>
          <a:xfrm flipH="false" flipV="false" rot="0">
            <a:off x="1028700" y="7956187"/>
            <a:ext cx="16230600" cy="1032527"/>
          </a:xfrm>
          <a:custGeom>
            <a:avLst/>
            <a:gdLst/>
            <a:ahLst/>
            <a:cxnLst/>
            <a:rect r="r" b="b" t="t" l="l"/>
            <a:pathLst>
              <a:path h="1032527" w="16230600">
                <a:moveTo>
                  <a:pt x="0" y="0"/>
                </a:moveTo>
                <a:lnTo>
                  <a:pt x="16230600" y="0"/>
                </a:lnTo>
                <a:lnTo>
                  <a:pt x="16230600" y="1032527"/>
                </a:lnTo>
                <a:lnTo>
                  <a:pt x="0" y="1032527"/>
                </a:lnTo>
                <a:lnTo>
                  <a:pt x="0" y="0"/>
                </a:lnTo>
                <a:close/>
              </a:path>
            </a:pathLst>
          </a:custGeom>
          <a:blipFill>
            <a:blip r:embed="rId5"/>
            <a:stretch>
              <a:fillRect l="0" t="0" r="0" b="0"/>
            </a:stretch>
          </a:blipFill>
        </p:spPr>
      </p:sp>
      <p:sp>
        <p:nvSpPr>
          <p:cNvPr name="TextBox 10" id="10"/>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XỬ LÝ ẢNH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4180840"/>
          </a:xfrm>
          <a:prstGeom prst="rect">
            <a:avLst/>
          </a:prstGeom>
        </p:spPr>
        <p:txBody>
          <a:bodyPr anchor="t" rtlCol="false" tIns="0" lIns="0" bIns="0" rIns="0">
            <a:spAutoFit/>
          </a:bodyPr>
          <a:lstStyle/>
          <a:p>
            <a:pPr>
              <a:lnSpc>
                <a:spcPts val="4759"/>
              </a:lnSpc>
            </a:pPr>
            <a:r>
              <a:rPr lang="en-US" sz="3399">
                <a:solidFill>
                  <a:srgbClr val="000000"/>
                </a:solidFill>
                <a:latin typeface="Oswald"/>
              </a:rPr>
              <a:t> Nhìn vào cấu trúc VGG16 sẽ gồm 2 phần, phần màu cam là trích đặt trưng của ảnh còn phần màu tím sẽ là các lớp FC để classify. Nhưng classify ở đây là dùng cho mục đích của mạng VGG16 có sẵn và theo yêu cầu bài toán thì chúng ta sẽ thiết kế lại phần này cho phù hợp với bài toán nhận dạng tiền</a:t>
            </a:r>
          </a:p>
          <a:p>
            <a:pPr>
              <a:lnSpc>
                <a:spcPts val="4759"/>
              </a:lnSpc>
            </a:pPr>
          </a:p>
          <a:p>
            <a:pPr>
              <a:lnSpc>
                <a:spcPts val="4759"/>
              </a:lnSpc>
            </a:pPr>
          </a:p>
          <a:p>
            <a:pPr>
              <a:lnSpc>
                <a:spcPts val="4759"/>
              </a:lnSpc>
            </a:pPr>
          </a:p>
          <a:p>
            <a:pPr>
              <a:lnSpc>
                <a:spcPts val="4759"/>
              </a:lnSpc>
            </a:pPr>
          </a:p>
        </p:txBody>
      </p:sp>
      <p:sp>
        <p:nvSpPr>
          <p:cNvPr name="Freeform 9" id="9"/>
          <p:cNvSpPr/>
          <p:nvPr/>
        </p:nvSpPr>
        <p:spPr>
          <a:xfrm flipH="false" flipV="false" rot="0">
            <a:off x="3257171" y="5793871"/>
            <a:ext cx="11773658" cy="3944972"/>
          </a:xfrm>
          <a:custGeom>
            <a:avLst/>
            <a:gdLst/>
            <a:ahLst/>
            <a:cxnLst/>
            <a:rect r="r" b="b" t="t" l="l"/>
            <a:pathLst>
              <a:path h="3944972" w="11773658">
                <a:moveTo>
                  <a:pt x="0" y="0"/>
                </a:moveTo>
                <a:lnTo>
                  <a:pt x="11773658" y="0"/>
                </a:lnTo>
                <a:lnTo>
                  <a:pt x="11773658" y="3944972"/>
                </a:lnTo>
                <a:lnTo>
                  <a:pt x="0" y="3944972"/>
                </a:lnTo>
                <a:lnTo>
                  <a:pt x="0" y="0"/>
                </a:lnTo>
                <a:close/>
              </a:path>
            </a:pathLst>
          </a:custGeom>
          <a:blipFill>
            <a:blip r:embed="rId5"/>
            <a:stretch>
              <a:fillRect l="0" t="0" r="0" b="0"/>
            </a:stretch>
          </a:blipFill>
        </p:spPr>
      </p:sp>
      <p:sp>
        <p:nvSpPr>
          <p:cNvPr name="TextBox 10" id="10"/>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THIẾT KẾ MẠNG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4180840"/>
          </a:xfrm>
          <a:prstGeom prst="rect">
            <a:avLst/>
          </a:prstGeom>
        </p:spPr>
        <p:txBody>
          <a:bodyPr anchor="t" rtlCol="false" tIns="0" lIns="0" bIns="0" rIns="0">
            <a:spAutoFit/>
          </a:bodyPr>
          <a:lstStyle/>
          <a:p>
            <a:pPr>
              <a:lnSpc>
                <a:spcPts val="4759"/>
              </a:lnSpc>
            </a:pPr>
            <a:r>
              <a:rPr lang="en-US" sz="3399">
                <a:solidFill>
                  <a:srgbClr val="000000"/>
                </a:solidFill>
                <a:latin typeface="Oswald"/>
              </a:rPr>
              <a:t>  Chúng ta sẽ thực hiện augment dữ liệu để làm phong phú hơn dữ liệu, tăng data variance , tăng tính tổng quát cho model bằng ImageDataGenerator của Keras.</a:t>
            </a:r>
          </a:p>
          <a:p>
            <a:pPr>
              <a:lnSpc>
                <a:spcPts val="4759"/>
              </a:lnSpc>
            </a:pPr>
          </a:p>
          <a:p>
            <a:pPr>
              <a:lnSpc>
                <a:spcPts val="4759"/>
              </a:lnSpc>
            </a:pPr>
          </a:p>
          <a:p>
            <a:pPr>
              <a:lnSpc>
                <a:spcPts val="4759"/>
              </a:lnSpc>
            </a:pPr>
          </a:p>
          <a:p>
            <a:pPr>
              <a:lnSpc>
                <a:spcPts val="4759"/>
              </a:lnSpc>
            </a:pPr>
          </a:p>
          <a:p>
            <a:pPr>
              <a:lnSpc>
                <a:spcPts val="4759"/>
              </a:lnSpc>
            </a:pPr>
          </a:p>
        </p:txBody>
      </p:sp>
      <p:sp>
        <p:nvSpPr>
          <p:cNvPr name="Freeform 9" id="9"/>
          <p:cNvSpPr/>
          <p:nvPr/>
        </p:nvSpPr>
        <p:spPr>
          <a:xfrm flipH="false" flipV="false" rot="0">
            <a:off x="2241405" y="5276400"/>
            <a:ext cx="13805190" cy="3157570"/>
          </a:xfrm>
          <a:custGeom>
            <a:avLst/>
            <a:gdLst/>
            <a:ahLst/>
            <a:cxnLst/>
            <a:rect r="r" b="b" t="t" l="l"/>
            <a:pathLst>
              <a:path h="3157570" w="13805190">
                <a:moveTo>
                  <a:pt x="0" y="0"/>
                </a:moveTo>
                <a:lnTo>
                  <a:pt x="13805190" y="0"/>
                </a:lnTo>
                <a:lnTo>
                  <a:pt x="13805190" y="3157570"/>
                </a:lnTo>
                <a:lnTo>
                  <a:pt x="0" y="3157570"/>
                </a:lnTo>
                <a:lnTo>
                  <a:pt x="0" y="0"/>
                </a:lnTo>
                <a:close/>
              </a:path>
            </a:pathLst>
          </a:custGeom>
          <a:blipFill>
            <a:blip r:embed="rId5"/>
            <a:stretch>
              <a:fillRect l="0" t="0" r="0" b="0"/>
            </a:stretch>
          </a:blipFill>
        </p:spPr>
      </p:sp>
      <p:sp>
        <p:nvSpPr>
          <p:cNvPr name="TextBox 10" id="10"/>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AUGMENTATION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07594" y="-916002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0219" y="4206517"/>
            <a:ext cx="15089335"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THỰC NGHIỆM MÔ HÌNH</a:t>
            </a:r>
          </a:p>
        </p:txBody>
      </p:sp>
      <p:sp>
        <p:nvSpPr>
          <p:cNvPr name="Freeform 4" id="4"/>
          <p:cNvSpPr/>
          <p:nvPr/>
        </p:nvSpPr>
        <p:spPr>
          <a:xfrm flipH="false" flipV="false" rot="0">
            <a:off x="14032034" y="-1894067"/>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4180840"/>
          </a:xfrm>
          <a:prstGeom prst="rect">
            <a:avLst/>
          </a:prstGeom>
        </p:spPr>
        <p:txBody>
          <a:bodyPr anchor="t" rtlCol="false" tIns="0" lIns="0" bIns="0" rIns="0">
            <a:spAutoFit/>
          </a:bodyPr>
          <a:lstStyle/>
          <a:p>
            <a:pPr>
              <a:lnSpc>
                <a:spcPts val="4759"/>
              </a:lnSpc>
            </a:pPr>
            <a:r>
              <a:rPr lang="en-US" sz="3399">
                <a:solidFill>
                  <a:srgbClr val="000000"/>
                </a:solidFill>
                <a:latin typeface="Oswald"/>
              </a:rPr>
              <a:t>  Nếu như mọi lần chúng ta sử dụng lệnh model.fit để train thì lần này chúng ta sẽ sử dụng model.fit_generator . Lý do đơn giản chúng ta sinh ra dữ liệu trong quá trình train.</a:t>
            </a:r>
          </a:p>
          <a:p>
            <a:pPr>
              <a:lnSpc>
                <a:spcPts val="4759"/>
              </a:lnSpc>
            </a:pPr>
          </a:p>
          <a:p>
            <a:pPr>
              <a:lnSpc>
                <a:spcPts val="4759"/>
              </a:lnSpc>
            </a:pPr>
          </a:p>
          <a:p>
            <a:pPr>
              <a:lnSpc>
                <a:spcPts val="4759"/>
              </a:lnSpc>
            </a:pPr>
          </a:p>
          <a:p>
            <a:pPr>
              <a:lnSpc>
                <a:spcPts val="4759"/>
              </a:lnSpc>
            </a:pPr>
          </a:p>
          <a:p>
            <a:pPr>
              <a:lnSpc>
                <a:spcPts val="4759"/>
              </a:lnSpc>
            </a:pPr>
          </a:p>
        </p:txBody>
      </p:sp>
      <p:sp>
        <p:nvSpPr>
          <p:cNvPr name="Freeform 9" id="9"/>
          <p:cNvSpPr/>
          <p:nvPr/>
        </p:nvSpPr>
        <p:spPr>
          <a:xfrm flipH="false" flipV="false" rot="0">
            <a:off x="2886660" y="4883904"/>
            <a:ext cx="12514680" cy="2269819"/>
          </a:xfrm>
          <a:custGeom>
            <a:avLst/>
            <a:gdLst/>
            <a:ahLst/>
            <a:cxnLst/>
            <a:rect r="r" b="b" t="t" l="l"/>
            <a:pathLst>
              <a:path h="2269819" w="12514680">
                <a:moveTo>
                  <a:pt x="0" y="0"/>
                </a:moveTo>
                <a:lnTo>
                  <a:pt x="12514680" y="0"/>
                </a:lnTo>
                <a:lnTo>
                  <a:pt x="12514680" y="2269820"/>
                </a:lnTo>
                <a:lnTo>
                  <a:pt x="0" y="2269820"/>
                </a:lnTo>
                <a:lnTo>
                  <a:pt x="0" y="0"/>
                </a:lnTo>
                <a:close/>
              </a:path>
            </a:pathLst>
          </a:custGeom>
          <a:blipFill>
            <a:blip r:embed="rId5"/>
            <a:stretch>
              <a:fillRect l="0" t="0" r="0" b="0"/>
            </a:stretch>
          </a:blipFill>
        </p:spPr>
      </p:sp>
      <p:sp>
        <p:nvSpPr>
          <p:cNvPr name="Freeform 10" id="10"/>
          <p:cNvSpPr/>
          <p:nvPr/>
        </p:nvSpPr>
        <p:spPr>
          <a:xfrm flipH="false" flipV="false" rot="0">
            <a:off x="1696189" y="8335148"/>
            <a:ext cx="15563111" cy="1252037"/>
          </a:xfrm>
          <a:custGeom>
            <a:avLst/>
            <a:gdLst/>
            <a:ahLst/>
            <a:cxnLst/>
            <a:rect r="r" b="b" t="t" l="l"/>
            <a:pathLst>
              <a:path h="1252037" w="15563111">
                <a:moveTo>
                  <a:pt x="0" y="0"/>
                </a:moveTo>
                <a:lnTo>
                  <a:pt x="15563111" y="0"/>
                </a:lnTo>
                <a:lnTo>
                  <a:pt x="15563111" y="1252037"/>
                </a:lnTo>
                <a:lnTo>
                  <a:pt x="0" y="1252037"/>
                </a:lnTo>
                <a:lnTo>
                  <a:pt x="0" y="0"/>
                </a:lnTo>
                <a:close/>
              </a:path>
            </a:pathLst>
          </a:custGeom>
          <a:blipFill>
            <a:blip r:embed="rId6"/>
            <a:stretch>
              <a:fillRect l="0" t="0" r="0" b="0"/>
            </a:stretch>
          </a:blipFill>
        </p:spPr>
      </p:sp>
      <p:sp>
        <p:nvSpPr>
          <p:cNvPr name="TextBox 11" id="11"/>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TRAIN MODEL CNN CLASSIFY</a:t>
            </a:r>
          </a:p>
        </p:txBody>
      </p:sp>
      <p:sp>
        <p:nvSpPr>
          <p:cNvPr name="TextBox 12" id="12"/>
          <p:cNvSpPr txBox="true"/>
          <p:nvPr/>
        </p:nvSpPr>
        <p:spPr>
          <a:xfrm rot="0">
            <a:off x="1028700" y="7476092"/>
            <a:ext cx="656879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swald"/>
              </a:rPr>
              <a:t> Tạo checkpoint để lưu lại các weights tốt:</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5981065"/>
          </a:xfrm>
          <a:prstGeom prst="rect">
            <a:avLst/>
          </a:prstGeom>
        </p:spPr>
        <p:txBody>
          <a:bodyPr anchor="t" rtlCol="false" tIns="0" lIns="0" bIns="0" rIns="0">
            <a:spAutoFit/>
          </a:bodyPr>
          <a:lstStyle/>
          <a:p>
            <a:pPr>
              <a:lnSpc>
                <a:spcPts val="4759"/>
              </a:lnSpc>
            </a:pPr>
            <a:r>
              <a:rPr lang="en-US" sz="3399">
                <a:solidFill>
                  <a:srgbClr val="000000"/>
                </a:solidFill>
                <a:latin typeface="Oswald"/>
              </a:rPr>
              <a:t> Bây giờ các bạn chạy file test.py để kiểm thử model. File này khá đơn giản:</a:t>
            </a:r>
          </a:p>
          <a:p>
            <a:pPr>
              <a:lnSpc>
                <a:spcPts val="4759"/>
              </a:lnSpc>
            </a:pPr>
            <a:r>
              <a:rPr lang="en-US" sz="3399">
                <a:solidFill>
                  <a:srgbClr val="000000"/>
                </a:solidFill>
                <a:latin typeface="Oswald"/>
              </a:rPr>
              <a:t>       + Đọc ảnh từ camera</a:t>
            </a:r>
          </a:p>
          <a:p>
            <a:pPr>
              <a:lnSpc>
                <a:spcPts val="4759"/>
              </a:lnSpc>
            </a:pPr>
            <a:r>
              <a:rPr lang="en-US" sz="3399">
                <a:solidFill>
                  <a:srgbClr val="000000"/>
                </a:solidFill>
                <a:latin typeface="Oswald"/>
              </a:rPr>
              <a:t>       + Thực hiện resize ảnh, normalize ảnh, chuyển thành tensor và đưa vào model để predict</a:t>
            </a:r>
          </a:p>
          <a:p>
            <a:pPr>
              <a:lnSpc>
                <a:spcPts val="4759"/>
              </a:lnSpc>
            </a:pPr>
            <a:r>
              <a:rPr lang="en-US" sz="3399">
                <a:solidFill>
                  <a:srgbClr val="000000"/>
                </a:solidFill>
                <a:latin typeface="Oswald"/>
              </a:rPr>
              <a:t>       + Lấy kết quả đầu ra và hiển thị trên màn hình</a:t>
            </a:r>
          </a:p>
          <a:p>
            <a:pPr>
              <a:lnSpc>
                <a:spcPts val="4759"/>
              </a:lnSpc>
            </a:pPr>
            <a:r>
              <a:rPr lang="en-US" sz="3399">
                <a:solidFill>
                  <a:srgbClr val="000000"/>
                </a:solidFill>
                <a:latin typeface="Oswald"/>
              </a:rPr>
              <a:t>Chúng ta sẽ load file weights đã được checkpoint lưu lại ở trên ở đoạn này:</a:t>
            </a:r>
          </a:p>
          <a:p>
            <a:pPr>
              <a:lnSpc>
                <a:spcPts val="4759"/>
              </a:lnSpc>
            </a:pPr>
          </a:p>
          <a:p>
            <a:pPr>
              <a:lnSpc>
                <a:spcPts val="4759"/>
              </a:lnSpc>
            </a:pPr>
          </a:p>
          <a:p>
            <a:pPr>
              <a:lnSpc>
                <a:spcPts val="4759"/>
              </a:lnSpc>
            </a:pPr>
          </a:p>
          <a:p>
            <a:pPr>
              <a:lnSpc>
                <a:spcPts val="4759"/>
              </a:lnSpc>
            </a:pPr>
          </a:p>
          <a:p>
            <a:pPr>
              <a:lnSpc>
                <a:spcPts val="4759"/>
              </a:lnSpc>
            </a:pPr>
          </a:p>
        </p:txBody>
      </p:sp>
      <p:sp>
        <p:nvSpPr>
          <p:cNvPr name="Freeform 9" id="9"/>
          <p:cNvSpPr/>
          <p:nvPr/>
        </p:nvSpPr>
        <p:spPr>
          <a:xfrm flipH="false" flipV="false" rot="0">
            <a:off x="2108392" y="6943624"/>
            <a:ext cx="10086324" cy="1900635"/>
          </a:xfrm>
          <a:custGeom>
            <a:avLst/>
            <a:gdLst/>
            <a:ahLst/>
            <a:cxnLst/>
            <a:rect r="r" b="b" t="t" l="l"/>
            <a:pathLst>
              <a:path h="1900635" w="10086324">
                <a:moveTo>
                  <a:pt x="0" y="0"/>
                </a:moveTo>
                <a:lnTo>
                  <a:pt x="10086324" y="0"/>
                </a:lnTo>
                <a:lnTo>
                  <a:pt x="10086324" y="1900635"/>
                </a:lnTo>
                <a:lnTo>
                  <a:pt x="0" y="1900635"/>
                </a:lnTo>
                <a:lnTo>
                  <a:pt x="0" y="0"/>
                </a:lnTo>
                <a:close/>
              </a:path>
            </a:pathLst>
          </a:custGeom>
          <a:blipFill>
            <a:blip r:embed="rId5"/>
            <a:stretch>
              <a:fillRect l="0" t="0" r="0" b="0"/>
            </a:stretch>
          </a:blipFill>
        </p:spPr>
      </p:sp>
      <p:sp>
        <p:nvSpPr>
          <p:cNvPr name="TextBox 10" id="10"/>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THỬ NGHIỆM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95974" y="3652192"/>
            <a:ext cx="5687095" cy="4810193"/>
          </a:xfrm>
          <a:custGeom>
            <a:avLst/>
            <a:gdLst/>
            <a:ahLst/>
            <a:cxnLst/>
            <a:rect r="r" b="b" t="t" l="l"/>
            <a:pathLst>
              <a:path h="4810193" w="5687095">
                <a:moveTo>
                  <a:pt x="0" y="0"/>
                </a:moveTo>
                <a:lnTo>
                  <a:pt x="5687096" y="0"/>
                </a:lnTo>
                <a:lnTo>
                  <a:pt x="5687096" y="4810193"/>
                </a:lnTo>
                <a:lnTo>
                  <a:pt x="0" y="4810193"/>
                </a:lnTo>
                <a:lnTo>
                  <a:pt x="0" y="0"/>
                </a:lnTo>
                <a:close/>
              </a:path>
            </a:pathLst>
          </a:custGeom>
          <a:blipFill>
            <a:blip r:embed="rId5"/>
            <a:stretch>
              <a:fillRect l="0" t="0" r="0" b="0"/>
            </a:stretch>
          </a:blipFill>
        </p:spPr>
      </p:sp>
      <p:sp>
        <p:nvSpPr>
          <p:cNvPr name="TextBox 9" id="9"/>
          <p:cNvSpPr txBox="true"/>
          <p:nvPr/>
        </p:nvSpPr>
        <p:spPr>
          <a:xfrm rot="0">
            <a:off x="1028700" y="3585517"/>
            <a:ext cx="16230600" cy="4180840"/>
          </a:xfrm>
          <a:prstGeom prst="rect">
            <a:avLst/>
          </a:prstGeom>
        </p:spPr>
        <p:txBody>
          <a:bodyPr anchor="t" rtlCol="false" tIns="0" lIns="0" bIns="0" rIns="0">
            <a:spAutoFit/>
          </a:bodyPr>
          <a:lstStyle/>
          <a:p>
            <a:pPr>
              <a:lnSpc>
                <a:spcPts val="4759"/>
              </a:lnSpc>
            </a:pPr>
            <a:r>
              <a:rPr lang="en-US" sz="3399">
                <a:solidFill>
                  <a:srgbClr val="000000"/>
                </a:solidFill>
                <a:latin typeface="Oswald"/>
              </a:rPr>
              <a:t> Đồng thời, chúng ta chỉ xét các ảnh được nhận </a:t>
            </a:r>
          </a:p>
          <a:p>
            <a:pPr>
              <a:lnSpc>
                <a:spcPts val="4759"/>
              </a:lnSpc>
            </a:pPr>
            <a:r>
              <a:rPr lang="en-US" sz="3399">
                <a:solidFill>
                  <a:srgbClr val="000000"/>
                </a:solidFill>
                <a:latin typeface="Oswald"/>
              </a:rPr>
              <a:t>dạng có probality &gt; 0.8 và hiển thị lên màn hình:</a:t>
            </a:r>
          </a:p>
          <a:p>
            <a:pPr>
              <a:lnSpc>
                <a:spcPts val="4759"/>
              </a:lnSpc>
            </a:pPr>
          </a:p>
          <a:p>
            <a:pPr>
              <a:lnSpc>
                <a:spcPts val="4759"/>
              </a:lnSpc>
            </a:pPr>
          </a:p>
          <a:p>
            <a:pPr>
              <a:lnSpc>
                <a:spcPts val="4759"/>
              </a:lnSpc>
            </a:pPr>
          </a:p>
          <a:p>
            <a:pPr>
              <a:lnSpc>
                <a:spcPts val="4759"/>
              </a:lnSpc>
            </a:pPr>
          </a:p>
          <a:p>
            <a:pPr>
              <a:lnSpc>
                <a:spcPts val="4759"/>
              </a:lnSpc>
            </a:pPr>
          </a:p>
        </p:txBody>
      </p:sp>
      <p:sp>
        <p:nvSpPr>
          <p:cNvPr name="TextBox 10" id="10"/>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THỬ NGHIỆM MODEL</a:t>
            </a:r>
          </a:p>
        </p:txBody>
      </p:sp>
      <p:sp>
        <p:nvSpPr>
          <p:cNvPr name="TextBox 11" id="11"/>
          <p:cNvSpPr txBox="true"/>
          <p:nvPr/>
        </p:nvSpPr>
        <p:spPr>
          <a:xfrm rot="0">
            <a:off x="11877519" y="8677910"/>
            <a:ext cx="25240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swald"/>
              </a:rPr>
              <a:t>Kết quả dự đoán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07594" y="-916002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0219" y="4206517"/>
            <a:ext cx="15089335" cy="3464642"/>
          </a:xfrm>
          <a:prstGeom prst="rect">
            <a:avLst/>
          </a:prstGeom>
        </p:spPr>
        <p:txBody>
          <a:bodyPr anchor="t" rtlCol="false" tIns="0" lIns="0" bIns="0" rIns="0">
            <a:spAutoFit/>
          </a:bodyPr>
          <a:lstStyle/>
          <a:p>
            <a:pPr algn="ctr">
              <a:lnSpc>
                <a:spcPts val="13948"/>
              </a:lnSpc>
            </a:pPr>
            <a:r>
              <a:rPr lang="en-US" sz="10107" spc="990">
                <a:solidFill>
                  <a:srgbClr val="FFFFFF"/>
                </a:solidFill>
                <a:latin typeface="Oswald Bold"/>
              </a:rPr>
              <a:t>KẾT LUẬN VÀ HƯỚNG PHÁT TRIỂN</a:t>
            </a:r>
          </a:p>
        </p:txBody>
      </p:sp>
      <p:sp>
        <p:nvSpPr>
          <p:cNvPr name="Freeform 4" id="4"/>
          <p:cNvSpPr/>
          <p:nvPr/>
        </p:nvSpPr>
        <p:spPr>
          <a:xfrm flipH="false" flipV="false" rot="0">
            <a:off x="14032034" y="-1894067"/>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7781290"/>
          </a:xfrm>
          <a:prstGeom prst="rect">
            <a:avLst/>
          </a:prstGeom>
        </p:spPr>
        <p:txBody>
          <a:bodyPr anchor="t" rtlCol="false" tIns="0" lIns="0" bIns="0" rIns="0">
            <a:spAutoFit/>
          </a:bodyPr>
          <a:lstStyle/>
          <a:p>
            <a:pPr>
              <a:lnSpc>
                <a:spcPts val="4759"/>
              </a:lnSpc>
            </a:pPr>
            <a:r>
              <a:rPr lang="en-US" sz="3399">
                <a:solidFill>
                  <a:srgbClr val="000000"/>
                </a:solidFill>
                <a:latin typeface="Oswald"/>
              </a:rPr>
              <a:t> - Thu thập và tạo tập dữ liệu cho bài toán.</a:t>
            </a:r>
          </a:p>
          <a:p>
            <a:pPr>
              <a:lnSpc>
                <a:spcPts val="4759"/>
              </a:lnSpc>
            </a:pPr>
            <a:r>
              <a:rPr lang="en-US" sz="3399">
                <a:solidFill>
                  <a:srgbClr val="000000"/>
                </a:solidFill>
                <a:latin typeface="Oswald"/>
              </a:rPr>
              <a:t> - Tiếp cận và tái sử dựng các mô hình mạng có sẵn với độ chính xác cao được sử dụng phổ biến trong lĩnh vực trí tuệ nhân tạo. </a:t>
            </a:r>
          </a:p>
          <a:p>
            <a:pPr>
              <a:lnSpc>
                <a:spcPts val="4759"/>
              </a:lnSpc>
            </a:pPr>
            <a:r>
              <a:rPr lang="en-US" sz="3399">
                <a:solidFill>
                  <a:srgbClr val="000000"/>
                </a:solidFill>
                <a:latin typeface="Oswald"/>
              </a:rPr>
              <a:t> - Thực hiện điều chỉnh các thông số các lớp mạng của mô hình cụ thể là mô hình mạng VGG16 cho phù hợp với yêu cầu và nhiệm vụ của bài toán đã đặt ra</a:t>
            </a:r>
          </a:p>
          <a:p>
            <a:pPr>
              <a:lnSpc>
                <a:spcPts val="4759"/>
              </a:lnSpc>
            </a:pPr>
            <a:r>
              <a:rPr lang="en-US" sz="3399">
                <a:solidFill>
                  <a:srgbClr val="000000"/>
                </a:solidFill>
                <a:latin typeface="Oswald"/>
              </a:rPr>
              <a:t> - Tiếp cận đến mô hình train huấn luyện dữ liệu.</a:t>
            </a:r>
          </a:p>
          <a:p>
            <a:pPr>
              <a:lnSpc>
                <a:spcPts val="4759"/>
              </a:lnSpc>
            </a:pPr>
            <a:r>
              <a:rPr lang="en-US" sz="3399">
                <a:solidFill>
                  <a:srgbClr val="000000"/>
                </a:solidFill>
                <a:latin typeface="Oswald"/>
              </a:rPr>
              <a:t> - Thực hiện các kĩ thuật augmentation dữ liệu để đa dạng và phong phú thêm cho tập dữ liệu đầu vào. Tránh trường hợp overfit làm sai lệch giảm độ chính xác của bài toán khi áp dụng vào thực tế.</a:t>
            </a:r>
          </a:p>
          <a:p>
            <a:pPr>
              <a:lnSpc>
                <a:spcPts val="4759"/>
              </a:lnSpc>
            </a:pPr>
          </a:p>
          <a:p>
            <a:pPr>
              <a:lnSpc>
                <a:spcPts val="4759"/>
              </a:lnSpc>
            </a:pPr>
          </a:p>
          <a:p>
            <a:pPr>
              <a:lnSpc>
                <a:spcPts val="4759"/>
              </a:lnSpc>
            </a:pPr>
          </a:p>
          <a:p>
            <a:pPr>
              <a:lnSpc>
                <a:spcPts val="4759"/>
              </a:lnSpc>
            </a:pPr>
          </a:p>
          <a:p>
            <a:pPr>
              <a:lnSpc>
                <a:spcPts val="4759"/>
              </a:lnSpc>
            </a:pPr>
          </a:p>
        </p:txBody>
      </p:sp>
      <p:sp>
        <p:nvSpPr>
          <p:cNvPr name="TextBox 9" id="9"/>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KẾT QUẢ ĐẠT ĐƯỢC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5380990"/>
          </a:xfrm>
          <a:prstGeom prst="rect">
            <a:avLst/>
          </a:prstGeom>
        </p:spPr>
        <p:txBody>
          <a:bodyPr anchor="t" rtlCol="false" tIns="0" lIns="0" bIns="0" rIns="0">
            <a:spAutoFit/>
          </a:bodyPr>
          <a:lstStyle/>
          <a:p>
            <a:pPr>
              <a:lnSpc>
                <a:spcPts val="4759"/>
              </a:lnSpc>
            </a:pPr>
            <a:r>
              <a:rPr lang="en-US" sz="3399">
                <a:solidFill>
                  <a:srgbClr val="000000"/>
                </a:solidFill>
                <a:latin typeface="Oswald"/>
              </a:rPr>
              <a:t>  - Train thêm các loại tiền khác(Tất cả các loại tiền Việt Nam)</a:t>
            </a:r>
          </a:p>
          <a:p>
            <a:pPr>
              <a:lnSpc>
                <a:spcPts val="4759"/>
              </a:lnSpc>
            </a:pPr>
            <a:r>
              <a:rPr lang="en-US" sz="3399">
                <a:solidFill>
                  <a:srgbClr val="000000"/>
                </a:solidFill>
                <a:latin typeface="Oswald"/>
              </a:rPr>
              <a:t>  - Predict trong vài frame liên tục và lấy bình quân có trọng số để tăng độ chính xác, tránh nhận nhầm.</a:t>
            </a:r>
          </a:p>
          <a:p>
            <a:pPr>
              <a:lnSpc>
                <a:spcPts val="4759"/>
              </a:lnSpc>
            </a:pPr>
            <a:r>
              <a:rPr lang="en-US" sz="3399">
                <a:solidFill>
                  <a:srgbClr val="000000"/>
                </a:solidFill>
                <a:latin typeface="Oswald"/>
              </a:rPr>
              <a:t>  - Giới hạn vùng xử lý (ví dụ ở giữa khung hinh) để tăng tốc độ xử lý video…</a:t>
            </a:r>
          </a:p>
          <a:p>
            <a:pPr>
              <a:lnSpc>
                <a:spcPts val="4759"/>
              </a:lnSpc>
            </a:pPr>
          </a:p>
          <a:p>
            <a:pPr>
              <a:lnSpc>
                <a:spcPts val="4759"/>
              </a:lnSpc>
            </a:pPr>
          </a:p>
          <a:p>
            <a:pPr>
              <a:lnSpc>
                <a:spcPts val="4759"/>
              </a:lnSpc>
            </a:pPr>
          </a:p>
          <a:p>
            <a:pPr>
              <a:lnSpc>
                <a:spcPts val="4759"/>
              </a:lnSpc>
            </a:pPr>
          </a:p>
          <a:p>
            <a:pPr>
              <a:lnSpc>
                <a:spcPts val="4759"/>
              </a:lnSpc>
            </a:pPr>
          </a:p>
          <a:p>
            <a:pPr>
              <a:lnSpc>
                <a:spcPts val="4759"/>
              </a:lnSpc>
            </a:pPr>
          </a:p>
        </p:txBody>
      </p:sp>
      <p:sp>
        <p:nvSpPr>
          <p:cNvPr name="TextBox 9" id="9"/>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HƯỚNG PHÁT TRIỂN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298728" y="6300395"/>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33195" y="3616378"/>
            <a:ext cx="1400485" cy="4571287"/>
            <a:chOff x="0" y="0"/>
            <a:chExt cx="368852" cy="1203960"/>
          </a:xfrm>
        </p:grpSpPr>
        <p:sp>
          <p:nvSpPr>
            <p:cNvPr name="Freeform 4" id="4"/>
            <p:cNvSpPr/>
            <p:nvPr/>
          </p:nvSpPr>
          <p:spPr>
            <a:xfrm flipH="false" flipV="false" rot="0">
              <a:off x="0" y="0"/>
              <a:ext cx="368852" cy="1203960"/>
            </a:xfrm>
            <a:custGeom>
              <a:avLst/>
              <a:gdLst/>
              <a:ahLst/>
              <a:cxnLst/>
              <a:rect r="r" b="b" t="t" l="l"/>
              <a:pathLst>
                <a:path h="1203960" w="368852">
                  <a:moveTo>
                    <a:pt x="0" y="0"/>
                  </a:moveTo>
                  <a:lnTo>
                    <a:pt x="368852" y="0"/>
                  </a:lnTo>
                  <a:lnTo>
                    <a:pt x="368852" y="1203960"/>
                  </a:lnTo>
                  <a:lnTo>
                    <a:pt x="0" y="1203960"/>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147861" y="-690738"/>
            <a:ext cx="10749463" cy="2687366"/>
          </a:xfrm>
          <a:custGeom>
            <a:avLst/>
            <a:gdLst/>
            <a:ahLst/>
            <a:cxnLst/>
            <a:rect r="r" b="b" t="t" l="l"/>
            <a:pathLst>
              <a:path h="2687366" w="10749463">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945227" y="393986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4945227" y="473698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4945227" y="5618143"/>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4945227" y="641526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4964828" y="720763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6321305" y="4047819"/>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swald"/>
              </a:rPr>
              <a:t>GIỚI THIỆU CHUNG</a:t>
            </a:r>
          </a:p>
        </p:txBody>
      </p:sp>
      <p:sp>
        <p:nvSpPr>
          <p:cNvPr name="TextBox 14" id="14"/>
          <p:cNvSpPr txBox="true"/>
          <p:nvPr/>
        </p:nvSpPr>
        <p:spPr>
          <a:xfrm rot="0">
            <a:off x="6321305" y="4842036"/>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swald"/>
              </a:rPr>
              <a:t>PHÂN TÍCH YÊU CẦU</a:t>
            </a:r>
          </a:p>
        </p:txBody>
      </p:sp>
      <p:sp>
        <p:nvSpPr>
          <p:cNvPr name="TextBox 15" id="15"/>
          <p:cNvSpPr txBox="true"/>
          <p:nvPr/>
        </p:nvSpPr>
        <p:spPr>
          <a:xfrm rot="0">
            <a:off x="6321305" y="576212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swald"/>
              </a:rPr>
              <a:t>XÂY DỰNG MÔ HÌNH</a:t>
            </a:r>
          </a:p>
        </p:txBody>
      </p:sp>
      <p:sp>
        <p:nvSpPr>
          <p:cNvPr name="TextBox 16" id="16"/>
          <p:cNvSpPr txBox="true"/>
          <p:nvPr/>
        </p:nvSpPr>
        <p:spPr>
          <a:xfrm rot="0">
            <a:off x="6321305" y="655634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swald"/>
              </a:rPr>
              <a:t>THỰC NGHIỆM MÔ HÌNH</a:t>
            </a:r>
          </a:p>
        </p:txBody>
      </p:sp>
      <p:sp>
        <p:nvSpPr>
          <p:cNvPr name="TextBox 17" id="17"/>
          <p:cNvSpPr txBox="true"/>
          <p:nvPr/>
        </p:nvSpPr>
        <p:spPr>
          <a:xfrm rot="0">
            <a:off x="6321305" y="735718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swald"/>
              </a:rPr>
              <a:t>KẾT LUẬN VÀ HƯỚNG PHÁT TRIỂN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3585517"/>
            <a:ext cx="16230600" cy="5380990"/>
          </a:xfrm>
          <a:prstGeom prst="rect">
            <a:avLst/>
          </a:prstGeom>
        </p:spPr>
        <p:txBody>
          <a:bodyPr anchor="t" rtlCol="false" tIns="0" lIns="0" bIns="0" rIns="0">
            <a:spAutoFit/>
          </a:bodyPr>
          <a:lstStyle/>
          <a:p>
            <a:pPr>
              <a:lnSpc>
                <a:spcPts val="4759"/>
              </a:lnSpc>
            </a:pPr>
            <a:r>
              <a:rPr lang="en-US" sz="3399">
                <a:solidFill>
                  <a:srgbClr val="000000"/>
                </a:solidFill>
                <a:latin typeface="Oswald"/>
              </a:rPr>
              <a:t> - Dữ liệu cho bài toán quá ít và không đa dạng cho quá trình train vì vậy cần thu thập thêm tập dữ liệu hình ảnh gồm nhiều cấu trúc ảnh khác nhau để tăng độ học của bài toán thêm phong phú</a:t>
            </a:r>
          </a:p>
          <a:p>
            <a:pPr>
              <a:lnSpc>
                <a:spcPts val="4759"/>
              </a:lnSpc>
            </a:pPr>
            <a:r>
              <a:rPr lang="en-US" sz="3399">
                <a:solidFill>
                  <a:srgbClr val="000000"/>
                </a:solidFill>
                <a:latin typeface="Oswald"/>
              </a:rPr>
              <a:t> - Mô hình dự đoán chưa tối ưu khi mới chỉ có 4 lớp đầu ra vì vậy cần xây dựng thêm các lớp dữ liệu để mở rộng tập dự dữ liệu có thể dữ đoán được.</a:t>
            </a:r>
          </a:p>
          <a:p>
            <a:pPr>
              <a:lnSpc>
                <a:spcPts val="4759"/>
              </a:lnSpc>
            </a:pPr>
          </a:p>
          <a:p>
            <a:pPr>
              <a:lnSpc>
                <a:spcPts val="4759"/>
              </a:lnSpc>
            </a:pPr>
          </a:p>
          <a:p>
            <a:pPr>
              <a:lnSpc>
                <a:spcPts val="4759"/>
              </a:lnSpc>
            </a:pPr>
          </a:p>
          <a:p>
            <a:pPr>
              <a:lnSpc>
                <a:spcPts val="4759"/>
              </a:lnSpc>
            </a:pPr>
          </a:p>
          <a:p>
            <a:pPr>
              <a:lnSpc>
                <a:spcPts val="4759"/>
              </a:lnSpc>
            </a:pPr>
          </a:p>
        </p:txBody>
      </p:sp>
      <p:sp>
        <p:nvSpPr>
          <p:cNvPr name="TextBox 9" id="9"/>
          <p:cNvSpPr txBox="true"/>
          <p:nvPr/>
        </p:nvSpPr>
        <p:spPr>
          <a:xfrm rot="0">
            <a:off x="2304930" y="549468"/>
            <a:ext cx="13678139"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HẠN CHẾ ĐỀ TÀI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2265867" y="-934902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05387" y="3549362"/>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4655877" y="895350"/>
            <a:ext cx="8976247" cy="1276350"/>
          </a:xfrm>
          <a:prstGeom prst="rect">
            <a:avLst/>
          </a:prstGeom>
        </p:spPr>
        <p:txBody>
          <a:bodyPr anchor="t" rtlCol="false" tIns="0" lIns="0" bIns="0" rIns="0">
            <a:spAutoFit/>
          </a:bodyPr>
          <a:lstStyle/>
          <a:p>
            <a:pPr>
              <a:lnSpc>
                <a:spcPts val="10349"/>
              </a:lnSpc>
            </a:pPr>
            <a:r>
              <a:rPr lang="en-US" sz="7500" spc="735">
                <a:solidFill>
                  <a:srgbClr val="231F20"/>
                </a:solidFill>
                <a:latin typeface="Oswald Bold"/>
              </a:rPr>
              <a:t>GIỚI THIỆU CHUNG</a:t>
            </a:r>
          </a:p>
        </p:txBody>
      </p:sp>
      <p:sp>
        <p:nvSpPr>
          <p:cNvPr name="Freeform 4" id="4"/>
          <p:cNvSpPr/>
          <p:nvPr/>
        </p:nvSpPr>
        <p:spPr>
          <a:xfrm flipH="false" flipV="false" rot="0">
            <a:off x="-1545128" y="837496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239005"/>
            <a:ext cx="16230600" cy="4780915"/>
          </a:xfrm>
          <a:prstGeom prst="rect">
            <a:avLst/>
          </a:prstGeom>
        </p:spPr>
        <p:txBody>
          <a:bodyPr anchor="t" rtlCol="false" tIns="0" lIns="0" bIns="0" rIns="0">
            <a:spAutoFit/>
          </a:bodyPr>
          <a:lstStyle/>
          <a:p>
            <a:pPr>
              <a:lnSpc>
                <a:spcPts val="4759"/>
              </a:lnSpc>
            </a:pPr>
            <a:r>
              <a:rPr lang="en-US" sz="3399">
                <a:solidFill>
                  <a:srgbClr val="231F20"/>
                </a:solidFill>
                <a:latin typeface="Oswald"/>
              </a:rPr>
              <a:t>Việc nhận dạng và xác định giá trị của các loại tiền tệ là một phần quan trọng của các hệ thống tài chính, ngân hàng, và quản lý tiền bạc. Ở Việt Nam, đối với hệ thống ATM, máy tính tự động, và các ứng dụng thanh toán điện tử, việc nhận dạng tiền Việt Nam một cách tự động và chính xác là một yếu tố quyết định đối với hiệu suất và tính ổn định của hệ thống.</a:t>
            </a:r>
          </a:p>
          <a:p>
            <a:pPr>
              <a:lnSpc>
                <a:spcPts val="4759"/>
              </a:lnSpc>
            </a:pPr>
          </a:p>
          <a:p>
            <a:pPr>
              <a:lnSpc>
                <a:spcPts val="4759"/>
              </a:lnSpc>
            </a:pPr>
            <a:r>
              <a:rPr lang="en-US" sz="3399">
                <a:solidFill>
                  <a:srgbClr val="231F20"/>
                </a:solidFill>
                <a:latin typeface="Oswald"/>
              </a:rPr>
              <a:t>Để giải quyết bài toán này, sử dụng Trí tuệ nhân tạo (AI) và Học sâu (Deep Learning) đã trở thành xu hướng phổ biến. Một trong những mạng nơ-ron sâu phổ biến được sử dụng trong bài toán này là mạng VGG16.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169096" y="895350"/>
            <a:ext cx="15841522" cy="1276350"/>
          </a:xfrm>
          <a:prstGeom prst="rect">
            <a:avLst/>
          </a:prstGeom>
        </p:spPr>
        <p:txBody>
          <a:bodyPr anchor="t" rtlCol="false" tIns="0" lIns="0" bIns="0" rIns="0">
            <a:spAutoFit/>
          </a:bodyPr>
          <a:lstStyle/>
          <a:p>
            <a:pPr>
              <a:lnSpc>
                <a:spcPts val="10349"/>
              </a:lnSpc>
            </a:pPr>
            <a:r>
              <a:rPr lang="en-US" sz="7500" spc="735">
                <a:solidFill>
                  <a:srgbClr val="231F20"/>
                </a:solidFill>
                <a:latin typeface="Oswald Bold"/>
              </a:rPr>
              <a:t>VGG16-MỘT CÁI NHÌN TỔNG QUAN</a:t>
            </a:r>
          </a:p>
        </p:txBody>
      </p:sp>
      <p:sp>
        <p:nvSpPr>
          <p:cNvPr name="Freeform 4" id="4"/>
          <p:cNvSpPr/>
          <p:nvPr/>
        </p:nvSpPr>
        <p:spPr>
          <a:xfrm flipH="false" flipV="false" rot="0">
            <a:off x="-1545128" y="837496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3239005"/>
            <a:ext cx="16230600" cy="4180840"/>
          </a:xfrm>
          <a:prstGeom prst="rect">
            <a:avLst/>
          </a:prstGeom>
        </p:spPr>
        <p:txBody>
          <a:bodyPr anchor="t" rtlCol="false" tIns="0" lIns="0" bIns="0" rIns="0">
            <a:spAutoFit/>
          </a:bodyPr>
          <a:lstStyle/>
          <a:p>
            <a:pPr>
              <a:lnSpc>
                <a:spcPts val="4759"/>
              </a:lnSpc>
            </a:pPr>
            <a:r>
              <a:rPr lang="en-US" sz="3399">
                <a:solidFill>
                  <a:srgbClr val="231F20"/>
                </a:solidFill>
                <a:latin typeface="Oswald"/>
              </a:rPr>
              <a:t>VGG16 là một kiến trúc mạng nơ-ron sâu, được phát triển bởi nhóm nghiên cứu tại Đại học Oxford vào năm 2014. Tên của nó "VGG" xuất phát từ viết tắt của "Visual Geometry Group." Mạng này nổi tiếng với kiến trúc đơn giản, dễ hiểu và khả năng học sâu mạnh mẽ.</a:t>
            </a:r>
          </a:p>
          <a:p>
            <a:pPr>
              <a:lnSpc>
                <a:spcPts val="4759"/>
              </a:lnSpc>
            </a:pPr>
          </a:p>
          <a:p>
            <a:pPr>
              <a:lnSpc>
                <a:spcPts val="4759"/>
              </a:lnSpc>
            </a:pPr>
            <a:r>
              <a:rPr lang="en-US" sz="3399">
                <a:solidFill>
                  <a:srgbClr val="231F20"/>
                </a:solidFill>
                <a:latin typeface="Oswald"/>
              </a:rPr>
              <a:t>Mạng VGG16 chủ yếu được đào tạo trên dữ liệu hình ảnh lớn như ImageNet, và nó đã chứng minh khả năng ưu việt trong việc trích xuất đặc trưng của hình ảnh. Do đó, nó thường được ứng dụng để phân loại hình ảnh và nhận dạng đối tượng trong nhiều ứng dụng, bao gồm cả nhận dạng tiền tệ.</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07594" y="-916002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43648" y="4206517"/>
            <a:ext cx="13421745"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PHÂN TÍCH YÊU CẦU</a:t>
            </a:r>
          </a:p>
        </p:txBody>
      </p:sp>
      <p:sp>
        <p:nvSpPr>
          <p:cNvPr name="Freeform 4" id="4"/>
          <p:cNvSpPr/>
          <p:nvPr/>
        </p:nvSpPr>
        <p:spPr>
          <a:xfrm flipH="false" flipV="false" rot="0">
            <a:off x="14032034" y="-1894067"/>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NHIỆM VỤ VÀ MỤC ĐÍCH</a:t>
            </a:r>
          </a:p>
        </p:txBody>
      </p:sp>
      <p:sp>
        <p:nvSpPr>
          <p:cNvPr name="TextBox 9" id="9"/>
          <p:cNvSpPr txBox="true"/>
          <p:nvPr/>
        </p:nvSpPr>
        <p:spPr>
          <a:xfrm rot="0">
            <a:off x="1028700" y="3585517"/>
            <a:ext cx="16230600" cy="1780540"/>
          </a:xfrm>
          <a:prstGeom prst="rect">
            <a:avLst/>
          </a:prstGeom>
        </p:spPr>
        <p:txBody>
          <a:bodyPr anchor="t" rtlCol="false" tIns="0" lIns="0" bIns="0" rIns="0">
            <a:spAutoFit/>
          </a:bodyPr>
          <a:lstStyle/>
          <a:p>
            <a:pPr>
              <a:lnSpc>
                <a:spcPts val="4759"/>
              </a:lnSpc>
            </a:pPr>
            <a:r>
              <a:rPr lang="en-US" sz="3399">
                <a:solidFill>
                  <a:srgbClr val="000000"/>
                </a:solidFill>
                <a:latin typeface="Oswald"/>
              </a:rPr>
              <a:t>Nhiệm vụ của bài toán là: khi chúng ta đưa các tờ tiền có mệnh giá lần lượt là 10.000VNĐ, 20.000VNĐ, 50.000VNĐ và không cầm tiền vào camera, hệ thống phải nhận diện các mệnh giá của từng tờ tiền lẫn trường hợp không cầm tiền và đưa ra kết quả đã phân tích cho người dùng.</a:t>
            </a:r>
          </a:p>
        </p:txBody>
      </p:sp>
      <p:sp>
        <p:nvSpPr>
          <p:cNvPr name="TextBox 10" id="10"/>
          <p:cNvSpPr txBox="true"/>
          <p:nvPr/>
        </p:nvSpPr>
        <p:spPr>
          <a:xfrm rot="0">
            <a:off x="1028700" y="5772876"/>
            <a:ext cx="14416683" cy="2980690"/>
          </a:xfrm>
          <a:prstGeom prst="rect">
            <a:avLst/>
          </a:prstGeom>
        </p:spPr>
        <p:txBody>
          <a:bodyPr anchor="t" rtlCol="false" tIns="0" lIns="0" bIns="0" rIns="0">
            <a:spAutoFit/>
          </a:bodyPr>
          <a:lstStyle/>
          <a:p>
            <a:pPr>
              <a:lnSpc>
                <a:spcPts val="4759"/>
              </a:lnSpc>
            </a:pPr>
            <a:r>
              <a:rPr lang="en-US" sz="3399">
                <a:solidFill>
                  <a:srgbClr val="000000"/>
                </a:solidFill>
                <a:latin typeface="Oswald"/>
              </a:rPr>
              <a:t>Mục đích bài này :</a:t>
            </a:r>
          </a:p>
          <a:p>
            <a:pPr marL="734059" indent="-367030" lvl="1">
              <a:lnSpc>
                <a:spcPts val="4759"/>
              </a:lnSpc>
              <a:buFont typeface="Arial"/>
              <a:buChar char="•"/>
            </a:pPr>
            <a:r>
              <a:rPr lang="en-US" sz="3399">
                <a:solidFill>
                  <a:srgbClr val="000000"/>
                </a:solidFill>
                <a:latin typeface="Oswald"/>
              </a:rPr>
              <a:t>Tự tạo dữ liệu cho bài toán</a:t>
            </a:r>
          </a:p>
          <a:p>
            <a:pPr marL="734059" indent="-367030" lvl="1">
              <a:lnSpc>
                <a:spcPts val="4759"/>
              </a:lnSpc>
              <a:buFont typeface="Arial"/>
              <a:buChar char="•"/>
            </a:pPr>
            <a:r>
              <a:rPr lang="en-US" sz="3399">
                <a:solidFill>
                  <a:srgbClr val="000000"/>
                </a:solidFill>
                <a:latin typeface="Oswald"/>
              </a:rPr>
              <a:t>Augment dữ liệu tránh Overfit cho model</a:t>
            </a:r>
          </a:p>
          <a:p>
            <a:pPr marL="734059" indent="-367030" lvl="1">
              <a:lnSpc>
                <a:spcPts val="4759"/>
              </a:lnSpc>
              <a:buFont typeface="Arial"/>
              <a:buChar char="•"/>
            </a:pPr>
            <a:r>
              <a:rPr lang="en-US" sz="3399">
                <a:solidFill>
                  <a:srgbClr val="000000"/>
                </a:solidFill>
                <a:latin typeface="Oswald"/>
              </a:rPr>
              <a:t>Cách “thiết kế” mạng NN cho bài toán dựa trên khung nền của mạng thần thánh VGG16.</a:t>
            </a:r>
          </a:p>
          <a:p>
            <a:pP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VẤN ĐỀ DỮ LIỆU</a:t>
            </a:r>
          </a:p>
        </p:txBody>
      </p:sp>
      <p:sp>
        <p:nvSpPr>
          <p:cNvPr name="TextBox 9" id="9"/>
          <p:cNvSpPr txBox="true"/>
          <p:nvPr/>
        </p:nvSpPr>
        <p:spPr>
          <a:xfrm rot="0">
            <a:off x="1028700" y="3585517"/>
            <a:ext cx="16230600" cy="4180840"/>
          </a:xfrm>
          <a:prstGeom prst="rect">
            <a:avLst/>
          </a:prstGeom>
        </p:spPr>
        <p:txBody>
          <a:bodyPr anchor="t" rtlCol="false" tIns="0" lIns="0" bIns="0" rIns="0">
            <a:spAutoFit/>
          </a:bodyPr>
          <a:lstStyle/>
          <a:p>
            <a:pPr>
              <a:lnSpc>
                <a:spcPts val="4759"/>
              </a:lnSpc>
            </a:pPr>
            <a:r>
              <a:rPr lang="en-US" sz="3399">
                <a:solidFill>
                  <a:srgbClr val="000000"/>
                </a:solidFill>
                <a:latin typeface="Oswald"/>
              </a:rPr>
              <a:t>Bài toán dự kiến làm sample với 3 class là 10000,20000 và 50000. Vậy theo suy nghĩ thông thường thì chỉ cần chuẩn bị dữ liệu cho 3 class và lớp Dense output cuối cùng sẽ là Dense(3).</a:t>
            </a:r>
          </a:p>
          <a:p>
            <a:pPr>
              <a:lnSpc>
                <a:spcPts val="4759"/>
              </a:lnSpc>
            </a:pPr>
          </a:p>
          <a:p>
            <a:pPr>
              <a:lnSpc>
                <a:spcPts val="4759"/>
              </a:lnSpc>
            </a:pPr>
            <a:r>
              <a:rPr lang="en-US" sz="3399">
                <a:solidFill>
                  <a:srgbClr val="000000"/>
                </a:solidFill>
                <a:latin typeface="Oswald"/>
              </a:rPr>
              <a:t>Tuy nhiên do tổng các p(i) phải = 1 nên giả sử khi chúng ta không cầm đồng tiền nào thì máy sẽ buộc phải dự đoán vào 1 trong 3 class nói trên, dó là điều vô lý. Vì vậy chúng ta sẽ train với 4 class output là “Không tiền”,”10000″,”20000″ và “50000”, output sẽ là Dense(4).</a:t>
            </a:r>
          </a:p>
          <a:p>
            <a:pP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407594" y="-9160029"/>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43648" y="4206517"/>
            <a:ext cx="13421745"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XÂY DỰNG MÔ HÌNH</a:t>
            </a:r>
          </a:p>
        </p:txBody>
      </p:sp>
      <p:sp>
        <p:nvSpPr>
          <p:cNvPr name="Freeform 4" id="4"/>
          <p:cNvSpPr/>
          <p:nvPr/>
        </p:nvSpPr>
        <p:spPr>
          <a:xfrm flipH="false" flipV="false" rot="0">
            <a:off x="14032034" y="-1894067"/>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508636"/>
            <a:chOff x="0" y="0"/>
            <a:chExt cx="4816593" cy="660711"/>
          </a:xfrm>
        </p:grpSpPr>
        <p:sp>
          <p:nvSpPr>
            <p:cNvPr name="Freeform 4" id="4"/>
            <p:cNvSpPr/>
            <p:nvPr/>
          </p:nvSpPr>
          <p:spPr>
            <a:xfrm flipH="false" flipV="false" rot="0">
              <a:off x="0" y="0"/>
              <a:ext cx="4816592" cy="660711"/>
            </a:xfrm>
            <a:custGeom>
              <a:avLst/>
              <a:gdLst/>
              <a:ahLst/>
              <a:cxnLst/>
              <a:rect r="r" b="b" t="t" l="l"/>
              <a:pathLst>
                <a:path h="660711" w="4816592">
                  <a:moveTo>
                    <a:pt x="0" y="0"/>
                  </a:moveTo>
                  <a:lnTo>
                    <a:pt x="4816592" y="0"/>
                  </a:lnTo>
                  <a:lnTo>
                    <a:pt x="4816592" y="660711"/>
                  </a:lnTo>
                  <a:lnTo>
                    <a:pt x="0" y="660711"/>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144046" y="-498928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00068" y="5466466"/>
            <a:ext cx="6247632" cy="3677066"/>
          </a:xfrm>
          <a:custGeom>
            <a:avLst/>
            <a:gdLst/>
            <a:ahLst/>
            <a:cxnLst/>
            <a:rect r="r" b="b" t="t" l="l"/>
            <a:pathLst>
              <a:path h="3677066" w="6247632">
                <a:moveTo>
                  <a:pt x="0" y="0"/>
                </a:moveTo>
                <a:lnTo>
                  <a:pt x="6247632" y="0"/>
                </a:lnTo>
                <a:lnTo>
                  <a:pt x="6247632" y="3677066"/>
                </a:lnTo>
                <a:lnTo>
                  <a:pt x="0" y="3677066"/>
                </a:lnTo>
                <a:lnTo>
                  <a:pt x="0" y="0"/>
                </a:lnTo>
                <a:close/>
              </a:path>
            </a:pathLst>
          </a:custGeom>
          <a:blipFill>
            <a:blip r:embed="rId5"/>
            <a:stretch>
              <a:fillRect l="0" t="0" r="-87700" b="0"/>
            </a:stretch>
          </a:blipFill>
        </p:spPr>
      </p:sp>
      <p:sp>
        <p:nvSpPr>
          <p:cNvPr name="Freeform 9" id="9"/>
          <p:cNvSpPr/>
          <p:nvPr/>
        </p:nvSpPr>
        <p:spPr>
          <a:xfrm flipH="false" flipV="false" rot="0">
            <a:off x="9403884" y="4877294"/>
            <a:ext cx="6856671" cy="5115294"/>
          </a:xfrm>
          <a:custGeom>
            <a:avLst/>
            <a:gdLst/>
            <a:ahLst/>
            <a:cxnLst/>
            <a:rect r="r" b="b" t="t" l="l"/>
            <a:pathLst>
              <a:path h="5115294" w="6856671">
                <a:moveTo>
                  <a:pt x="0" y="0"/>
                </a:moveTo>
                <a:lnTo>
                  <a:pt x="6856671" y="0"/>
                </a:lnTo>
                <a:lnTo>
                  <a:pt x="6856671" y="5115294"/>
                </a:lnTo>
                <a:lnTo>
                  <a:pt x="0" y="5115294"/>
                </a:lnTo>
                <a:lnTo>
                  <a:pt x="0" y="0"/>
                </a:lnTo>
                <a:close/>
              </a:path>
            </a:pathLst>
          </a:custGeom>
          <a:blipFill>
            <a:blip r:embed="rId6"/>
            <a:stretch>
              <a:fillRect l="0" t="0" r="0" b="0"/>
            </a:stretch>
          </a:blipFill>
        </p:spPr>
      </p:sp>
      <p:sp>
        <p:nvSpPr>
          <p:cNvPr name="TextBox 10" id="10"/>
          <p:cNvSpPr txBox="true"/>
          <p:nvPr/>
        </p:nvSpPr>
        <p:spPr>
          <a:xfrm rot="0">
            <a:off x="2911327" y="549468"/>
            <a:ext cx="11599065" cy="1276350"/>
          </a:xfrm>
          <a:prstGeom prst="rect">
            <a:avLst/>
          </a:prstGeom>
        </p:spPr>
        <p:txBody>
          <a:bodyPr anchor="t" rtlCol="false" tIns="0" lIns="0" bIns="0" rIns="0">
            <a:spAutoFit/>
          </a:bodyPr>
          <a:lstStyle/>
          <a:p>
            <a:pPr algn="ctr">
              <a:lnSpc>
                <a:spcPts val="10349"/>
              </a:lnSpc>
            </a:pPr>
            <a:r>
              <a:rPr lang="en-US" sz="7500" spc="735">
                <a:solidFill>
                  <a:srgbClr val="FFFFFF"/>
                </a:solidFill>
                <a:latin typeface="Oswald Bold"/>
              </a:rPr>
              <a:t>TẠO DỮ LIỆU</a:t>
            </a:r>
          </a:p>
        </p:txBody>
      </p:sp>
      <p:sp>
        <p:nvSpPr>
          <p:cNvPr name="TextBox 11" id="11"/>
          <p:cNvSpPr txBox="true"/>
          <p:nvPr/>
        </p:nvSpPr>
        <p:spPr>
          <a:xfrm rot="0">
            <a:off x="1028700" y="3585517"/>
            <a:ext cx="16230600" cy="1780540"/>
          </a:xfrm>
          <a:prstGeom prst="rect">
            <a:avLst/>
          </a:prstGeom>
        </p:spPr>
        <p:txBody>
          <a:bodyPr anchor="t" rtlCol="false" tIns="0" lIns="0" bIns="0" rIns="0">
            <a:spAutoFit/>
          </a:bodyPr>
          <a:lstStyle/>
          <a:p>
            <a:pPr>
              <a:lnSpc>
                <a:spcPts val="4759"/>
              </a:lnSpc>
            </a:pPr>
            <a:r>
              <a:rPr lang="en-US" sz="3399">
                <a:solidFill>
                  <a:srgbClr val="000000"/>
                </a:solidFill>
                <a:latin typeface="Oswald"/>
              </a:rPr>
              <a:t>Cách tạo dữ liệu đơn giản là viết một đoạn python đọc liên tục từ camera và save lại vào các thư mục tương ứng ảnh các tờ tiền.</a:t>
            </a:r>
          </a:p>
          <a:p>
            <a:pPr>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DAFvEU-3HPE</dc:identifier>
  <dcterms:modified xsi:type="dcterms:W3CDTF">2011-08-01T06:04:30Z</dcterms:modified>
  <cp:revision>1</cp:revision>
  <dc:title>ĐỒ ÁN CƠ SỞ TRÍ TUỆ NHÂN TẠO</dc:title>
</cp:coreProperties>
</file>